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326" r:id="rId3"/>
    <p:sldId id="334" r:id="rId4"/>
    <p:sldId id="335" r:id="rId5"/>
    <p:sldId id="327" r:id="rId6"/>
    <p:sldId id="336" r:id="rId7"/>
    <p:sldId id="258" r:id="rId8"/>
    <p:sldId id="333" r:id="rId9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 слайд" id="{9FA27940-A45B-471D-96EC-3FCE80AE8A9B}">
          <p14:sldIdLst>
            <p14:sldId id="257"/>
          </p14:sldIdLst>
        </p14:section>
        <p14:section name="Слайды" id="{24401F80-F81B-49C3-8D55-70A14F0BF8FF}">
          <p14:sldIdLst>
            <p14:sldId id="326"/>
            <p14:sldId id="334"/>
            <p14:sldId id="335"/>
            <p14:sldId id="327"/>
            <p14:sldId id="336"/>
            <p14:sldId id="258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0EAA"/>
    <a:srgbClr val="FE095F"/>
    <a:srgbClr val="73F9CF"/>
    <a:srgbClr val="695AF2"/>
    <a:srgbClr val="55D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2184" y="96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:a16="http://schemas.microsoft.com/office/drawing/2014/main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3395AA38-74A1-4EBE-A8B4-DF61166BCDE8}"/>
              </a:ext>
            </a:extLst>
          </p:cNvPr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8D74E0F3-44A5-4115-A1DE-CFC6C8DAB3B9}"/>
              </a:ext>
            </a:extLst>
          </p:cNvPr>
          <p:cNvSpPr/>
          <p:nvPr userDrawn="1"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ED726E30-C1D6-4285-B31D-DB4B0AFE1C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24FBB95A-DD8F-4C88-9617-11735A213E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1FE01676-F1D6-4F0B-B3F9-B0927527AB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7618809C-A5EC-4365-80B6-929AB250118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28.05.2023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28.05.2023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:a16="http://schemas.microsoft.com/office/drawing/2014/main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28.05.2023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28.05.2023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28.05.2023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dotnet.microsoft.com/en-us/download/dotnet" TargetMode="External"/><Relationship Id="rId7" Type="http://schemas.openxmlformats.org/officeDocument/2006/relationships/hyperlink" Target="https://www.nanocad.ru/products/platfor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uget.org/packages/QuickGraph/3.6.61119.7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Levykin/plumbing-system-router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05AF4A8-EB59-4FB6-B732-C50E2C4D2B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>
            <a:fillRect/>
          </a:stretch>
        </p:blipFill>
        <p:spPr/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en-US" dirty="0"/>
              <a:t>SNZ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149850"/>
            <a:ext cx="8930641" cy="1129029"/>
          </a:xfrm>
        </p:spPr>
        <p:txBody>
          <a:bodyPr>
            <a:normAutofit/>
          </a:bodyPr>
          <a:lstStyle/>
          <a:p>
            <a:pPr marL="714375" indent="-1588"/>
            <a:r>
              <a:rPr lang="ru-RU" dirty="0"/>
              <a:t>ЗАДАЧА 8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СЕРВИС ГЕНЕРАЦИИ </a:t>
            </a:r>
            <a:br>
              <a:rPr lang="ru-RU" dirty="0"/>
            </a:br>
            <a:r>
              <a:rPr lang="ru-RU" dirty="0"/>
              <a:t>ТРАССЫ СИСТЕМЫ ВОДООТВЕДЕНИЯ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DAA646-BCB7-AE27-F82F-EFC25D55B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712"/>
            <a:ext cx="8930640" cy="28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BC99F8C-7CA8-454A-B103-F952BCE95FEA}"/>
              </a:ext>
            </a:extLst>
          </p:cNvPr>
          <p:cNvSpPr/>
          <p:nvPr/>
        </p:nvSpPr>
        <p:spPr>
          <a:xfrm>
            <a:off x="1497874" y="1239010"/>
            <a:ext cx="102965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Необходимо разработать средство для автоматизированной прокладки канализационного трубопровода в сантехническом модуле.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D1A17F-8825-8C59-5339-5C9ADEF87A13}"/>
              </a:ext>
            </a:extLst>
          </p:cNvPr>
          <p:cNvSpPr/>
          <p:nvPr/>
        </p:nvSpPr>
        <p:spPr>
          <a:xfrm>
            <a:off x="492034" y="3065651"/>
            <a:ext cx="102965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u="sng" dirty="0">
                <a:solidFill>
                  <a:srgbClr val="E4EAE9"/>
                </a:solidFill>
                <a:latin typeface="Montserrat" panose="00000500000000000000" pitchFamily="50" charset="-52"/>
              </a:rPr>
              <a:t>Основной сценарий использования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:</a:t>
            </a:r>
          </a:p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разработчик выполняет разработку канализационного трубопровода в системе трехмерного моделирования, с помощью программы он размечает опорную геометрию внутри модели кабины и запускает процедуру прокладки трубопровода. </a:t>
            </a:r>
          </a:p>
        </p:txBody>
      </p:sp>
    </p:spTree>
    <p:extLst>
      <p:ext uri="{BB962C8B-B14F-4D97-AF65-F5344CB8AC3E}">
        <p14:creationId xmlns:p14="http://schemas.microsoft.com/office/powerpoint/2010/main" val="379205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Предлагаемое решение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BC99F8C-7CA8-454A-B103-F952BCE95FEA}"/>
              </a:ext>
            </a:extLst>
          </p:cNvPr>
          <p:cNvSpPr/>
          <p:nvPr/>
        </p:nvSpPr>
        <p:spPr>
          <a:xfrm>
            <a:off x="1497874" y="1239010"/>
            <a:ext cx="102965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Команда </a:t>
            </a:r>
            <a:r>
              <a:rPr lang="en-US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SNZ 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представляет в качестве решения поставленной задачи программную библиотеку </a:t>
            </a:r>
            <a:r>
              <a:rPr lang="fr-FR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plumbing-system-router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FBDE56E-C4F4-A118-54A7-2AA8F226F929}"/>
              </a:ext>
            </a:extLst>
          </p:cNvPr>
          <p:cNvSpPr/>
          <p:nvPr/>
        </p:nvSpPr>
        <p:spPr>
          <a:xfrm>
            <a:off x="388572" y="2736502"/>
            <a:ext cx="102965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Библиотека позволяет на основе </a:t>
            </a:r>
            <a:r>
              <a:rPr lang="ru-RU" sz="2800" dirty="0" err="1">
                <a:solidFill>
                  <a:srgbClr val="E4EAE9"/>
                </a:solidFill>
                <a:latin typeface="Montserrat" panose="00000500000000000000" pitchFamily="50" charset="-52"/>
              </a:rPr>
              <a:t>графовой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 модели, полученной на основе геометрии сантехнического модуля, построить минимальное покрывающее дерево, содержащее трассу прокладки трубопровода, и подобрать необходимые материалы.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BF5D56-B9D9-F894-692D-27E63364F40F}"/>
              </a:ext>
            </a:extLst>
          </p:cNvPr>
          <p:cNvSpPr/>
          <p:nvPr/>
        </p:nvSpPr>
        <p:spPr>
          <a:xfrm>
            <a:off x="1560457" y="5153925"/>
            <a:ext cx="102965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Для демонстрации возможностей библиотеки </a:t>
            </a:r>
            <a:r>
              <a:rPr lang="fr-FR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plumbing-system-router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 разработан плагин для </a:t>
            </a:r>
            <a:b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</a:br>
            <a:r>
              <a:rPr lang="en-US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CAD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-системы </a:t>
            </a:r>
            <a:r>
              <a:rPr lang="en-US" sz="2800" dirty="0" err="1">
                <a:solidFill>
                  <a:srgbClr val="E4EAE9"/>
                </a:solidFill>
                <a:latin typeface="Montserrat" panose="00000500000000000000" pitchFamily="50" charset="-52"/>
              </a:rPr>
              <a:t>NanoCAD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05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BF5D56-B9D9-F894-692D-27E63364F40F}"/>
              </a:ext>
            </a:extLst>
          </p:cNvPr>
          <p:cNvSpPr/>
          <p:nvPr/>
        </p:nvSpPr>
        <p:spPr>
          <a:xfrm>
            <a:off x="140027" y="5285296"/>
            <a:ext cx="117170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Библиотека может быть скомпилирована под различные операционные системы. Плагин для </a:t>
            </a:r>
            <a:r>
              <a:rPr lang="en-US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CAD-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системы совместим с </a:t>
            </a:r>
            <a:r>
              <a:rPr lang="en-US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Auto CAD</a:t>
            </a:r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 без изменения программного кода.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3672FE-AD16-A1D1-CE06-B1AED2702AD7}"/>
              </a:ext>
            </a:extLst>
          </p:cNvPr>
          <p:cNvSpPr/>
          <p:nvPr/>
        </p:nvSpPr>
        <p:spPr>
          <a:xfrm>
            <a:off x="140028" y="1160756"/>
            <a:ext cx="17558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  <a:latin typeface="Montserrat" panose="00000500000000000000" pitchFamily="50" charset="-52"/>
              </a:rPr>
              <a:t>Платформа: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F277D-0785-5DE8-FDD0-E646FF73249B}"/>
              </a:ext>
            </a:extLst>
          </p:cNvPr>
          <p:cNvSpPr txBox="1"/>
          <p:nvPr/>
        </p:nvSpPr>
        <p:spPr>
          <a:xfrm>
            <a:off x="3004499" y="1176145"/>
            <a:ext cx="5982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  <a:t>.NET 6</a:t>
            </a:r>
            <a:r>
              <a:rPr lang="ru-RU" sz="1500" dirty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r>
              <a:rPr lang="en-US" sz="1500" dirty="0">
                <a:solidFill>
                  <a:schemeClr val="accent2"/>
                </a:solidFill>
                <a:latin typeface="Montserrat" panose="00000500000000000000" pitchFamily="50" charset="-52"/>
                <a:hlinkClick r:id="rId3"/>
              </a:rPr>
              <a:t>https://dotnet.microsoft.com/en-us/download/dotnet</a:t>
            </a:r>
            <a:r>
              <a:rPr lang="ru-RU" sz="1500" dirty="0">
                <a:solidFill>
                  <a:schemeClr val="accent2"/>
                </a:solidFill>
                <a:latin typeface="Montserrat" panose="00000500000000000000" pitchFamily="50" charset="-52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44C48-7C88-E776-E53C-3AFA6CB6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851" y="949301"/>
            <a:ext cx="904602" cy="90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182265A-91BF-2C6C-829E-53F9076CCEDA}"/>
              </a:ext>
            </a:extLst>
          </p:cNvPr>
          <p:cNvSpPr/>
          <p:nvPr/>
        </p:nvSpPr>
        <p:spPr>
          <a:xfrm>
            <a:off x="156753" y="2003199"/>
            <a:ext cx="30044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  <a:latin typeface="Montserrat" panose="00000500000000000000" pitchFamily="50" charset="-52"/>
              </a:rPr>
              <a:t>Язык программирования: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278A3-53FF-9595-DEA6-8180D993EB0C}"/>
              </a:ext>
            </a:extLst>
          </p:cNvPr>
          <p:cNvSpPr txBox="1"/>
          <p:nvPr/>
        </p:nvSpPr>
        <p:spPr>
          <a:xfrm>
            <a:off x="3004499" y="2132076"/>
            <a:ext cx="5982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  <a:t>C#, IDE Visual Studio Community Edition 2022</a:t>
            </a:r>
            <a:endParaRPr lang="ru-RU" sz="1500" dirty="0">
              <a:solidFill>
                <a:schemeClr val="accent2"/>
              </a:solidFill>
              <a:latin typeface="Montserrat" panose="00000500000000000000" pitchFamily="50" charset="-5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464210-968B-1FF6-2EB4-F62A80204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754" y="2216329"/>
            <a:ext cx="2316283" cy="80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BF0EFAE-A1D9-C60E-F9F6-A8359D7C16A9}"/>
              </a:ext>
            </a:extLst>
          </p:cNvPr>
          <p:cNvSpPr/>
          <p:nvPr/>
        </p:nvSpPr>
        <p:spPr>
          <a:xfrm>
            <a:off x="140027" y="3122264"/>
            <a:ext cx="2777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  <a:latin typeface="Montserrat" panose="00000500000000000000" pitchFamily="50" charset="-52"/>
              </a:rPr>
              <a:t>Использованные библиотеки: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F14DE-1F1F-5A1E-56FC-9DA52CCCFBF9}"/>
              </a:ext>
            </a:extLst>
          </p:cNvPr>
          <p:cNvSpPr txBox="1"/>
          <p:nvPr/>
        </p:nvSpPr>
        <p:spPr>
          <a:xfrm>
            <a:off x="3004499" y="3137653"/>
            <a:ext cx="5982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  <a:t>Quick Graph</a:t>
            </a:r>
            <a:r>
              <a:rPr lang="ru-RU" sz="1500" dirty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r>
              <a:rPr lang="en-US" sz="1500" dirty="0">
                <a:solidFill>
                  <a:schemeClr val="accent2"/>
                </a:solidFill>
                <a:latin typeface="Montserrat" panose="00000500000000000000" pitchFamily="50" charset="-52"/>
                <a:hlinkClick r:id="rId6"/>
              </a:rPr>
              <a:t>https://www.nuget.org/packages/QuickGraph/</a:t>
            </a:r>
            <a:r>
              <a:rPr lang="ru-RU" sz="1500" dirty="0">
                <a:solidFill>
                  <a:schemeClr val="accent2"/>
                </a:solidFill>
                <a:latin typeface="Montserrat" panose="00000500000000000000" pitchFamily="50" charset="-52"/>
              </a:rPr>
              <a:t>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D1C05D1-CCBA-DAC3-7456-6DAC6FE9B068}"/>
              </a:ext>
            </a:extLst>
          </p:cNvPr>
          <p:cNvSpPr/>
          <p:nvPr/>
        </p:nvSpPr>
        <p:spPr>
          <a:xfrm>
            <a:off x="140028" y="4238409"/>
            <a:ext cx="1755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600" b="1" cap="all" dirty="0">
                <a:solidFill>
                  <a:schemeClr val="bg1"/>
                </a:solidFill>
                <a:latin typeface="Montserrat" panose="00000500000000000000" pitchFamily="50" charset="-52"/>
              </a:rPr>
              <a:t>CAD-</a:t>
            </a:r>
            <a:r>
              <a:rPr lang="ru-RU" sz="1600" b="1" cap="all" dirty="0">
                <a:solidFill>
                  <a:schemeClr val="bg1"/>
                </a:solidFill>
                <a:latin typeface="Montserrat" panose="00000500000000000000" pitchFamily="50" charset="-52"/>
              </a:rPr>
              <a:t>система: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E42965-1437-109A-2F86-D3CCB33AF73E}"/>
              </a:ext>
            </a:extLst>
          </p:cNvPr>
          <p:cNvSpPr txBox="1"/>
          <p:nvPr/>
        </p:nvSpPr>
        <p:spPr>
          <a:xfrm>
            <a:off x="3004499" y="4253798"/>
            <a:ext cx="5982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  <a:t>Nano CAD 23</a:t>
            </a:r>
            <a:r>
              <a:rPr lang="ru-RU" sz="1500" dirty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r>
              <a:rPr lang="en-US" sz="1500" dirty="0">
                <a:solidFill>
                  <a:schemeClr val="accent2"/>
                </a:solidFill>
                <a:latin typeface="Montserrat" panose="00000500000000000000" pitchFamily="50" charset="-52"/>
                <a:hlinkClick r:id="rId7"/>
              </a:rPr>
              <a:t>https://www.nanocad.ru/products/platform/</a:t>
            </a:r>
            <a:r>
              <a:rPr lang="ru-RU" sz="1500" dirty="0">
                <a:solidFill>
                  <a:schemeClr val="accent2"/>
                </a:solidFill>
                <a:latin typeface="Montserrat" panose="00000500000000000000" pitchFamily="50" charset="-52"/>
              </a:rPr>
              <a:t>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462FC58-7E54-40B5-BF86-AA6E9387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970" y="3494686"/>
            <a:ext cx="2385947" cy="114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37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ru-RU" dirty="0" err="1"/>
              <a:t>хакатона</a:t>
            </a:r>
            <a:endParaRPr lang="ru-RU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3E2F9D6-C694-4840-9D66-08FA5FEA637B}"/>
              </a:ext>
            </a:extLst>
          </p:cNvPr>
          <p:cNvGrpSpPr/>
          <p:nvPr/>
        </p:nvGrpSpPr>
        <p:grpSpPr>
          <a:xfrm>
            <a:off x="1566773" y="2016669"/>
            <a:ext cx="9061494" cy="3709631"/>
            <a:chOff x="1566773" y="2060214"/>
            <a:chExt cx="9061494" cy="3709631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6BFBDB7D-24BB-4A05-ABF9-E5C437F6FC2E}"/>
                </a:ext>
              </a:extLst>
            </p:cNvPr>
            <p:cNvGrpSpPr/>
            <p:nvPr/>
          </p:nvGrpSpPr>
          <p:grpSpPr>
            <a:xfrm>
              <a:off x="1566773" y="2068871"/>
              <a:ext cx="2818761" cy="3700974"/>
              <a:chOff x="1622758" y="2068871"/>
              <a:chExt cx="2818761" cy="3700974"/>
            </a:xfrm>
          </p:grpSpPr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091AB1F0-BCE9-4646-AC36-B62702237A40}"/>
                  </a:ext>
                </a:extLst>
              </p:cNvPr>
              <p:cNvSpPr/>
              <p:nvPr/>
            </p:nvSpPr>
            <p:spPr>
              <a:xfrm>
                <a:off x="1622758" y="2068871"/>
                <a:ext cx="2818761" cy="3678623"/>
              </a:xfrm>
              <a:prstGeom prst="roundRect">
                <a:avLst>
                  <a:gd name="adj" fmla="val 763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4" name="Прямая соединительная линия 3">
                <a:extLst>
                  <a:ext uri="{FF2B5EF4-FFF2-40B4-BE49-F238E27FC236}">
                    <a16:creationId xmlns:a16="http://schemas.microsoft.com/office/drawing/2014/main" id="{93DEA1B7-6366-4B6E-94AC-04BB3A6DFCF3}"/>
                  </a:ext>
                </a:extLst>
              </p:cNvPr>
              <p:cNvCxnSpPr/>
              <p:nvPr/>
            </p:nvCxnSpPr>
            <p:spPr>
              <a:xfrm>
                <a:off x="2024026" y="2623192"/>
                <a:ext cx="2016224" cy="0"/>
              </a:xfrm>
              <a:prstGeom prst="line">
                <a:avLst/>
              </a:prstGeom>
              <a:ln w="15875">
                <a:solidFill>
                  <a:schemeClr val="accent2">
                    <a:alpha val="7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0F95A9E-70DF-49F7-939B-D92FC097FBFD}"/>
                  </a:ext>
                </a:extLst>
              </p:cNvPr>
              <p:cNvSpPr/>
              <p:nvPr/>
            </p:nvSpPr>
            <p:spPr>
              <a:xfrm>
                <a:off x="2109317" y="2121231"/>
                <a:ext cx="167799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Что сделано</a:t>
                </a:r>
                <a:endParaRPr lang="ru-RU" sz="1600" dirty="0">
                  <a:latin typeface="Montserrat" panose="00000500000000000000" pitchFamily="50" charset="-52"/>
                </a:endParaRPr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0AC3C2D-E267-43DC-AFBF-42224BD722D2}"/>
                  </a:ext>
                </a:extLst>
              </p:cNvPr>
              <p:cNvSpPr/>
              <p:nvPr/>
            </p:nvSpPr>
            <p:spPr>
              <a:xfrm>
                <a:off x="1646411" y="2804290"/>
                <a:ext cx="2771455" cy="2965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600"/>
                  </a:spcAft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основные классы библиотеки </a:t>
                </a:r>
              </a:p>
              <a:p>
                <a:pPr marL="285750" indent="-285750">
                  <a:spcAft>
                    <a:spcPts val="1600"/>
                  </a:spcAft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ввод исходных данных в </a:t>
                </a:r>
                <a:r>
                  <a:rPr lang="en-US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CAD-</a:t>
                </a: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системе</a:t>
                </a:r>
              </a:p>
              <a:p>
                <a:pPr marL="285750" indent="-285750">
                  <a:spcAft>
                    <a:spcPts val="1600"/>
                  </a:spcAft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трассировка трубопровода на основе </a:t>
                </a:r>
                <a:r>
                  <a:rPr lang="ru-RU" sz="1467" dirty="0" err="1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графовой</a:t>
                </a: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 модели </a:t>
                </a:r>
              </a:p>
              <a:p>
                <a:pPr marL="285750" indent="-285750">
                  <a:spcAft>
                    <a:spcPts val="1600"/>
                  </a:spcAft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вывод результатов в текстовом виде</a:t>
                </a:r>
              </a:p>
            </p:txBody>
          </p:sp>
        </p:grp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695078DA-0C5A-4085-B336-6A8928B9100E}"/>
                </a:ext>
              </a:extLst>
            </p:cNvPr>
            <p:cNvGrpSpPr/>
            <p:nvPr/>
          </p:nvGrpSpPr>
          <p:grpSpPr>
            <a:xfrm>
              <a:off x="4688140" y="2060214"/>
              <a:ext cx="2818761" cy="3687280"/>
              <a:chOff x="4704128" y="2060214"/>
              <a:chExt cx="2818761" cy="3687280"/>
            </a:xfrm>
          </p:grpSpPr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1E6B9DAF-04B2-46DD-8959-EFA0839749A7}"/>
                  </a:ext>
                </a:extLst>
              </p:cNvPr>
              <p:cNvSpPr/>
              <p:nvPr/>
            </p:nvSpPr>
            <p:spPr>
              <a:xfrm>
                <a:off x="4704128" y="2068871"/>
                <a:ext cx="2818761" cy="3678623"/>
              </a:xfrm>
              <a:prstGeom prst="roundRect">
                <a:avLst>
                  <a:gd name="adj" fmla="val 763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5" name="Прямая соединительная линия 4">
                <a:extLst>
                  <a:ext uri="{FF2B5EF4-FFF2-40B4-BE49-F238E27FC236}">
                    <a16:creationId xmlns:a16="http://schemas.microsoft.com/office/drawing/2014/main" id="{C761938C-6D5D-43D1-AAAC-52DA8621778D}"/>
                  </a:ext>
                </a:extLst>
              </p:cNvPr>
              <p:cNvCxnSpPr/>
              <p:nvPr/>
            </p:nvCxnSpPr>
            <p:spPr>
              <a:xfrm>
                <a:off x="5105396" y="2631901"/>
                <a:ext cx="2016224" cy="0"/>
              </a:xfrm>
              <a:prstGeom prst="line">
                <a:avLst/>
              </a:prstGeom>
              <a:ln w="15875">
                <a:solidFill>
                  <a:schemeClr val="accent2">
                    <a:alpha val="7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5A35D4D-CE5A-4D5C-BA3A-C1912FC587FA}"/>
                  </a:ext>
                </a:extLst>
              </p:cNvPr>
              <p:cNvSpPr/>
              <p:nvPr/>
            </p:nvSpPr>
            <p:spPr>
              <a:xfrm>
                <a:off x="4888081" y="2060214"/>
                <a:ext cx="24518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Что не успели </a:t>
                </a:r>
                <a:br>
                  <a:rPr lang="ru-RU" sz="1600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</a:br>
                <a:r>
                  <a:rPr lang="ru-RU" sz="1600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сделать</a:t>
                </a:r>
                <a:endParaRPr lang="ru-RU" sz="1600" dirty="0">
                  <a:latin typeface="Montserrat" panose="00000500000000000000" pitchFamily="50" charset="-52"/>
                </a:endParaRPr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CC5C84-2450-4C85-8099-84DC6DDD1B2E}"/>
                  </a:ext>
                </a:extLst>
              </p:cNvPr>
              <p:cNvSpPr/>
              <p:nvPr/>
            </p:nvSpPr>
            <p:spPr>
              <a:xfrm>
                <a:off x="4764634" y="2804319"/>
                <a:ext cx="2697748" cy="1898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3</a:t>
                </a:r>
                <a:r>
                  <a:rPr lang="en-US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D-</a:t>
                </a: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визуализация </a:t>
                </a:r>
              </a:p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endParaRPr lang="ru-RU" sz="1467" dirty="0">
                  <a:solidFill>
                    <a:srgbClr val="E4EAE9"/>
                  </a:solidFill>
                  <a:latin typeface="Montserrat" panose="00000500000000000000" pitchFamily="50" charset="-52"/>
                </a:endParaRPr>
              </a:p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сохранение отчета в </a:t>
                </a:r>
                <a:r>
                  <a:rPr lang="en-US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Excel</a:t>
                </a:r>
                <a:endParaRPr lang="ru-RU" sz="1467" dirty="0">
                  <a:solidFill>
                    <a:srgbClr val="E4EAE9"/>
                  </a:solidFill>
                  <a:latin typeface="Montserrat" panose="00000500000000000000" pitchFamily="50" charset="-52"/>
                </a:endParaRPr>
              </a:p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endParaRPr lang="ru-RU" sz="1467" dirty="0">
                  <a:solidFill>
                    <a:srgbClr val="E4EAE9"/>
                  </a:solidFill>
                  <a:latin typeface="Montserrat" panose="00000500000000000000" pitchFamily="50" charset="-52"/>
                </a:endParaRPr>
              </a:p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администрирование библиотеки </a:t>
                </a:r>
                <a:r>
                  <a:rPr lang="ru-RU" sz="1467" dirty="0" err="1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фиттингов</a:t>
                </a:r>
                <a:endParaRPr lang="ru-RU" sz="1467" dirty="0">
                  <a:solidFill>
                    <a:srgbClr val="E4EAE9"/>
                  </a:solidFill>
                  <a:latin typeface="Montserrat" panose="00000500000000000000" pitchFamily="50" charset="-52"/>
                </a:endParaRPr>
              </a:p>
            </p:txBody>
          </p:sp>
        </p:grp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69D7EB34-ED0D-43D6-AB4C-1792B2C80DF0}"/>
                </a:ext>
              </a:extLst>
            </p:cNvPr>
            <p:cNvGrpSpPr/>
            <p:nvPr/>
          </p:nvGrpSpPr>
          <p:grpSpPr>
            <a:xfrm>
              <a:off x="7809506" y="2068871"/>
              <a:ext cx="2818761" cy="3678623"/>
              <a:chOff x="7865491" y="2068871"/>
              <a:chExt cx="2818761" cy="3678623"/>
            </a:xfrm>
          </p:grpSpPr>
          <p:sp>
            <p:nvSpPr>
              <p:cNvPr id="18" name="Прямоугольник: скругленные углы 17">
                <a:extLst>
                  <a:ext uri="{FF2B5EF4-FFF2-40B4-BE49-F238E27FC236}">
                    <a16:creationId xmlns:a16="http://schemas.microsoft.com/office/drawing/2014/main" id="{A8569781-F9EB-4C6E-87C6-8CBB01743F3D}"/>
                  </a:ext>
                </a:extLst>
              </p:cNvPr>
              <p:cNvSpPr/>
              <p:nvPr/>
            </p:nvSpPr>
            <p:spPr>
              <a:xfrm>
                <a:off x="7865491" y="2068871"/>
                <a:ext cx="2818761" cy="3678623"/>
              </a:xfrm>
              <a:prstGeom prst="roundRect">
                <a:avLst>
                  <a:gd name="adj" fmla="val 763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6" name="Прямая соединительная линия 5">
                <a:extLst>
                  <a:ext uri="{FF2B5EF4-FFF2-40B4-BE49-F238E27FC236}">
                    <a16:creationId xmlns:a16="http://schemas.microsoft.com/office/drawing/2014/main" id="{B161785C-2844-478C-9656-152933489293}"/>
                  </a:ext>
                </a:extLst>
              </p:cNvPr>
              <p:cNvCxnSpPr/>
              <p:nvPr/>
            </p:nvCxnSpPr>
            <p:spPr>
              <a:xfrm>
                <a:off x="8266759" y="2692862"/>
                <a:ext cx="2016224" cy="0"/>
              </a:xfrm>
              <a:prstGeom prst="line">
                <a:avLst/>
              </a:prstGeom>
              <a:ln w="15875">
                <a:solidFill>
                  <a:schemeClr val="accent2">
                    <a:alpha val="7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4FE129D-C136-420E-9A89-528E4D9C79FC}"/>
                  </a:ext>
                </a:extLst>
              </p:cNvPr>
              <p:cNvSpPr/>
              <p:nvPr/>
            </p:nvSpPr>
            <p:spPr>
              <a:xfrm>
                <a:off x="7988938" y="2121177"/>
                <a:ext cx="256087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Основной результат</a:t>
                </a:r>
                <a:endParaRPr lang="ru-RU" sz="1600" dirty="0">
                  <a:latin typeface="Montserrat" panose="00000500000000000000" pitchFamily="50" charset="-52"/>
                </a:endParaRPr>
              </a:p>
            </p:txBody>
          </p:sp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47FC777-B55B-48CF-A609-B7C2C4D571F3}"/>
                  </a:ext>
                </a:extLst>
              </p:cNvPr>
              <p:cNvSpPr/>
              <p:nvPr/>
            </p:nvSpPr>
            <p:spPr>
              <a:xfrm>
                <a:off x="7892015" y="3074292"/>
                <a:ext cx="2765713" cy="1898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FD0C50"/>
                  </a:buClr>
                  <a:buFont typeface="Courier New" panose="02070309020205020404" pitchFamily="49" charset="0"/>
                  <a:buChar char="o"/>
                </a:pPr>
                <a:r>
                  <a:rPr lang="ru-RU" sz="1467" dirty="0">
                    <a:solidFill>
                      <a:srgbClr val="E4EAE9"/>
                    </a:solidFill>
                    <a:latin typeface="Montserrat" panose="00000500000000000000" pitchFamily="50" charset="-52"/>
                  </a:rPr>
                  <a:t>предложенная библиотека и демонстрационный плагин показывают возможность решения поставленной задачи алгоритмическим способом</a:t>
                </a:r>
              </a:p>
            </p:txBody>
          </p:sp>
        </p:grp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F9B71A-3347-46CD-867A-DBEB65FD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2201FA1-7B22-4792-BDD3-63989ED6BF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7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672075-C056-4868-40CF-31FFA4A5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4" y="1391837"/>
            <a:ext cx="9915620" cy="5329646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C0CB822-61FB-124B-887F-76962AEB0C6C}"/>
              </a:ext>
            </a:extLst>
          </p:cNvPr>
          <p:cNvSpPr/>
          <p:nvPr/>
        </p:nvSpPr>
        <p:spPr>
          <a:xfrm>
            <a:off x="8473441" y="1007832"/>
            <a:ext cx="3499186" cy="5256823"/>
          </a:xfrm>
          <a:prstGeom prst="roundRect">
            <a:avLst/>
          </a:prstGeom>
          <a:gradFill flip="none" rotWithShape="1">
            <a:gsLst>
              <a:gs pos="0">
                <a:srgbClr val="450EAA">
                  <a:shade val="30000"/>
                  <a:satMod val="115000"/>
                </a:srgbClr>
              </a:gs>
              <a:gs pos="50000">
                <a:srgbClr val="450EAA">
                  <a:shade val="67500"/>
                  <a:satMod val="115000"/>
                </a:srgbClr>
              </a:gs>
              <a:gs pos="100000">
                <a:srgbClr val="450EAA">
                  <a:shade val="100000"/>
                  <a:satMod val="115000"/>
                </a:srgbClr>
              </a:gs>
            </a:gsLst>
            <a:lin ang="13500000" scaled="1"/>
            <a:tileRect/>
          </a:gradFill>
          <a:ln w="57150">
            <a:solidFill>
              <a:srgbClr val="FE095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dirty="0">
                <a:solidFill>
                  <a:schemeClr val="bg1"/>
                </a:solidFill>
              </a:rPr>
              <a:t>Пользователь вводит разметку:</a:t>
            </a:r>
          </a:p>
          <a:p>
            <a:r>
              <a:rPr lang="ru-RU" sz="2000" dirty="0">
                <a:solidFill>
                  <a:schemeClr val="bg1"/>
                </a:solidFill>
              </a:rPr>
              <a:t>отрезки, определяющие границы прокладки трубопровода,  размещение стояка и потребителей.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Далее он запускает команду </a:t>
            </a:r>
            <a:r>
              <a:rPr lang="fr-FR" sz="2000" dirty="0">
                <a:solidFill>
                  <a:schemeClr val="bg1"/>
                </a:solidFill>
              </a:rPr>
              <a:t>BuildPlumbingSystem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Результаты расчета выводятся в текстовом виде в командной строке </a:t>
            </a:r>
            <a:r>
              <a:rPr lang="en-US" sz="2000" dirty="0">
                <a:solidFill>
                  <a:schemeClr val="bg1"/>
                </a:solidFill>
              </a:rPr>
              <a:t>CAD-</a:t>
            </a:r>
            <a:r>
              <a:rPr lang="ru-RU" sz="2000" dirty="0">
                <a:solidFill>
                  <a:schemeClr val="bg1"/>
                </a:solidFill>
              </a:rPr>
              <a:t>системы.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1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4CEE446-D91D-5FD3-BFC4-7F80B6E0C2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7" b="14827"/>
          <a:stretch>
            <a:fillRect/>
          </a:stretch>
        </p:blipFill>
        <p:spPr/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3F8BBA6-091B-2410-14A2-D290F2DA3DF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728ABD8-27B3-1D7D-1623-EB9F07DECB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1" b="14841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«</a:t>
            </a:r>
            <a:r>
              <a:rPr lang="en-US" dirty="0"/>
              <a:t>SNZ</a:t>
            </a:r>
            <a:r>
              <a:rPr lang="ru-RU" dirty="0"/>
              <a:t>»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Алексей</a:t>
            </a:r>
          </a:p>
          <a:p>
            <a:r>
              <a:rPr lang="ru-RU" dirty="0"/>
              <a:t>Левыкин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8941" y="4192124"/>
            <a:ext cx="2107473" cy="1576498"/>
          </a:xfrm>
        </p:spPr>
        <p:txBody>
          <a:bodyPr/>
          <a:lstStyle/>
          <a:p>
            <a:r>
              <a:rPr lang="ru-RU" dirty="0"/>
              <a:t>Капитан</a:t>
            </a:r>
          </a:p>
          <a:p>
            <a:r>
              <a:rPr lang="ru-RU" dirty="0"/>
              <a:t>Разработчик </a:t>
            </a:r>
            <a:r>
              <a:rPr lang="en-US" dirty="0"/>
              <a:t>C#</a:t>
            </a:r>
            <a:endParaRPr lang="ru-RU" dirty="0"/>
          </a:p>
          <a:p>
            <a:r>
              <a:rPr lang="fr-FR" dirty="0"/>
              <a:t>t.me/AlexeyLevykin</a:t>
            </a:r>
          </a:p>
          <a:p>
            <a:r>
              <a:rPr lang="fr-FR" dirty="0"/>
              <a:t>9222365486</a:t>
            </a:r>
          </a:p>
          <a:p>
            <a:r>
              <a:rPr lang="fr-FR" dirty="0"/>
              <a:t>https://levykin.info/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Татьяна</a:t>
            </a:r>
          </a:p>
          <a:p>
            <a:r>
              <a:rPr lang="ru-RU" dirty="0"/>
              <a:t>Батурина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982947" y="4192124"/>
            <a:ext cx="1980939" cy="1576498"/>
          </a:xfrm>
        </p:spPr>
        <p:txBody>
          <a:bodyPr/>
          <a:lstStyle/>
          <a:p>
            <a:r>
              <a:rPr lang="ru-RU" dirty="0"/>
              <a:t>Управление проектом</a:t>
            </a:r>
          </a:p>
          <a:p>
            <a:r>
              <a:rPr lang="ru-RU" dirty="0"/>
              <a:t>Разработка математического аппарата</a:t>
            </a:r>
          </a:p>
          <a:p>
            <a:r>
              <a:rPr lang="fr-FR" dirty="0"/>
              <a:t>t.me/TABaturina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Михаил</a:t>
            </a:r>
          </a:p>
          <a:p>
            <a:r>
              <a:rPr lang="ru-RU" dirty="0"/>
              <a:t>Левыкин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 dirty="0"/>
              <a:t>Дизайн презентации</a:t>
            </a:r>
          </a:p>
          <a:p>
            <a:r>
              <a:rPr lang="ru-RU" dirty="0"/>
              <a:t>Тестирование</a:t>
            </a:r>
          </a:p>
          <a:p>
            <a:r>
              <a:rPr lang="ru-RU" dirty="0"/>
              <a:t>Оформление документации</a:t>
            </a:r>
          </a:p>
          <a:p>
            <a:r>
              <a:rPr lang="fr-FR" dirty="0"/>
              <a:t>t.me/levmich</a:t>
            </a:r>
            <a:endParaRPr lang="ru-RU" dirty="0"/>
          </a:p>
          <a:p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CEA33C70-10A4-71C2-76F4-B9B569631155}"/>
              </a:ext>
            </a:extLst>
          </p:cNvPr>
          <p:cNvSpPr/>
          <p:nvPr/>
        </p:nvSpPr>
        <p:spPr>
          <a:xfrm>
            <a:off x="7490711" y="4905693"/>
            <a:ext cx="44819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Исходный код проекта размещен на </a:t>
            </a:r>
            <a:r>
              <a:rPr lang="en-US" sz="2800" dirty="0">
                <a:solidFill>
                  <a:srgbClr val="E4EAE9"/>
                </a:solidFill>
                <a:latin typeface="Montserrat" panose="00000500000000000000" pitchFamily="50" charset="-52"/>
              </a:rPr>
              <a:t>Git Hub</a:t>
            </a:r>
            <a:endParaRPr lang="ru-RU" sz="28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DF1911E-6D3A-27E4-0C3A-630329931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333" y="244286"/>
            <a:ext cx="4484467" cy="448446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2D7ECF-4C5B-8314-70EF-1C8B0468A7D9}"/>
              </a:ext>
            </a:extLst>
          </p:cNvPr>
          <p:cNvSpPr txBox="1"/>
          <p:nvPr/>
        </p:nvSpPr>
        <p:spPr>
          <a:xfrm>
            <a:off x="5633212" y="5984922"/>
            <a:ext cx="551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  <a:t>plumbing-system-router</a:t>
            </a:r>
            <a:r>
              <a:rPr lang="ru-RU" sz="1500" dirty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br>
              <a:rPr lang="en-US" sz="1500" dirty="0">
                <a:solidFill>
                  <a:schemeClr val="bg1"/>
                </a:solidFill>
                <a:latin typeface="Montserrat" panose="00000500000000000000" pitchFamily="50" charset="-52"/>
              </a:rPr>
            </a:br>
            <a:r>
              <a:rPr lang="en-US" sz="1500" dirty="0">
                <a:solidFill>
                  <a:schemeClr val="accent2"/>
                </a:solidFill>
                <a:latin typeface="Montserrat" panose="00000500000000000000" pitchFamily="50" charset="-52"/>
                <a:hlinkClick r:id="rId6"/>
              </a:rPr>
              <a:t>https://github.com/AlLevykin/plumbing-system-router</a:t>
            </a:r>
            <a:r>
              <a:rPr lang="ru-RU" sz="1500" dirty="0">
                <a:solidFill>
                  <a:schemeClr val="accent2"/>
                </a:solidFill>
                <a:latin typeface="Montserrat" panose="00000500000000000000" pitchFamily="50" charset="-5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1BD4E9C-DBAB-4528-B5D2-B5B566B14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"/>
            <a:ext cx="12192000" cy="685574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4FFD50-3A1B-410F-912C-A640688AF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1828" y="1944150"/>
            <a:ext cx="7968343" cy="1678453"/>
          </a:xfrm>
        </p:spPr>
        <p:txBody>
          <a:bodyPr/>
          <a:lstStyle/>
          <a:p>
            <a:pPr indent="808038" algn="ctr"/>
            <a:br>
              <a:rPr lang="ru-RU" sz="3200" dirty="0"/>
            </a:br>
            <a:r>
              <a:rPr lang="ru-RU" sz="3200" dirty="0"/>
              <a:t>СПАСИБО ЗА ВНИМАНИЕ</a:t>
            </a:r>
            <a:br>
              <a:rPr lang="ru-RU" sz="3200" dirty="0"/>
            </a:br>
            <a:br>
              <a:rPr lang="ru-RU" sz="3200" dirty="0"/>
            </a:br>
            <a:endParaRPr lang="ru-RU" sz="32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3F8F90-BA00-4DE4-ABE2-DED4D187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450" y="626660"/>
            <a:ext cx="5254520" cy="11665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F463A3-3369-8AD8-CC25-C5763CDC4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5" y="136513"/>
            <a:ext cx="6038108" cy="193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38219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779</TotalTime>
  <Words>367</Words>
  <Application>Microsoft Office PowerPoint</Application>
  <PresentationFormat>Широкоэкранный</PresentationFormat>
  <Paragraphs>67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Montserrat</vt:lpstr>
      <vt:lpstr>Для Академия инноваторов 16_9</vt:lpstr>
      <vt:lpstr>Команда SNZ</vt:lpstr>
      <vt:lpstr>Постановка задачи</vt:lpstr>
      <vt:lpstr>Предлагаемое решение</vt:lpstr>
      <vt:lpstr>Используемые технологии</vt:lpstr>
      <vt:lpstr>Результаты хакатона</vt:lpstr>
      <vt:lpstr>Как это работает</vt:lpstr>
      <vt:lpstr>Команда «SNZ»</vt:lpstr>
      <vt:lpstr> СПАСИБО ЗА ВНИМАНИЕ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Алексей Левыкин</cp:lastModifiedBy>
  <cp:revision>59</cp:revision>
  <dcterms:created xsi:type="dcterms:W3CDTF">2023-05-15T07:36:23Z</dcterms:created>
  <dcterms:modified xsi:type="dcterms:W3CDTF">2023-05-28T18:24:04Z</dcterms:modified>
</cp:coreProperties>
</file>